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1" r:id="rId6"/>
    <p:sldId id="262" r:id="rId7"/>
    <p:sldId id="263" r:id="rId8"/>
    <p:sldId id="265" r:id="rId9"/>
    <p:sldId id="264" r:id="rId10"/>
    <p:sldId id="266"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94" d="100"/>
          <a:sy n="94" d="100"/>
        </p:scale>
        <p:origin x="-88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E7D2D2F-367B-4719-99E2-1E9A872E5917}" type="slidenum">
              <a:rPr lang="en-US"/>
              <a:pPr/>
              <a:t>‹#›</a:t>
            </a:fld>
            <a:endParaRPr lang="en-US"/>
          </a:p>
        </p:txBody>
      </p:sp>
    </p:spTree>
    <p:extLst>
      <p:ext uri="{BB962C8B-B14F-4D97-AF65-F5344CB8AC3E}">
        <p14:creationId xmlns:p14="http://schemas.microsoft.com/office/powerpoint/2010/main" val="1076620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l" rtl="0"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l" rtl="0"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l" rtl="0"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l" rtl="0"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nchor="ctr"/>
          <a:lstStyle>
            <a:lvl1pPr>
              <a:defRPr/>
            </a:lvl1pPr>
          </a:lstStyle>
          <a:p>
            <a:r>
              <a:rPr lang="en-US" smtClean="0"/>
              <a:t>Click to edit Master title style</a:t>
            </a:r>
            <a:endParaRPr lang="en-US"/>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2532" name="Rectangle 4"/>
          <p:cNvSpPr>
            <a:spLocks noGrp="1" noChangeArrowheads="1"/>
          </p:cNvSpPr>
          <p:nvPr>
            <p:ph type="dt" sz="half" idx="2"/>
          </p:nvPr>
        </p:nvSpPr>
        <p:spPr/>
        <p:txBody>
          <a:bodyPr/>
          <a:lstStyle>
            <a:lvl1pPr>
              <a:defRPr/>
            </a:lvl1p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A51FC8D5-1C41-4E65-9C00-5F76700F1659}" type="slidenum">
              <a:rPr lang="en-US"/>
              <a:pPr/>
              <a:t>‹#›</a:t>
            </a:fld>
            <a:endParaRPr lang="en-US"/>
          </a:p>
        </p:txBody>
      </p:sp>
    </p:spTree>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1D9DA7-CD01-4833-AC4D-B24A4746DAE2}" type="slidenum">
              <a:rPr lang="en-US"/>
              <a:pPr/>
              <a:t>‹#›</a:t>
            </a:fld>
            <a:endParaRPr lang="en-US"/>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0B229B-FE16-4EF9-8779-E741613743C6}" type="slidenum">
              <a:rPr lang="en-US"/>
              <a:pPr/>
              <a:t>‹#›</a:t>
            </a:fld>
            <a:endParaRPr lang="en-US"/>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4E9B11-4B25-4F44-92EF-B357D5BE2BFC}" type="slidenum">
              <a:rPr lang="en-US"/>
              <a:pPr/>
              <a:t>‹#›</a:t>
            </a:fld>
            <a:endParaRPr lang="en-US"/>
          </a:p>
        </p:txBody>
      </p:sp>
    </p:spTree>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C1AB33-2590-4D8A-A915-670A470E7CA9}" type="slidenum">
              <a:rPr lang="en-US"/>
              <a:pPr/>
              <a:t>‹#›</a:t>
            </a:fld>
            <a:endParaRPr lang="en-US"/>
          </a:p>
        </p:txBody>
      </p:sp>
    </p:spTree>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F7B6373-1E34-4CB0-8D6D-E67616380D69}" type="slidenum">
              <a:rPr lang="en-US"/>
              <a:pPr/>
              <a:t>‹#›</a:t>
            </a:fld>
            <a:endParaRPr lang="en-US"/>
          </a:p>
        </p:txBody>
      </p:sp>
    </p:spTree>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E4F4758-EB4C-4728-B3D9-926EDB5C61C8}" type="slidenum">
              <a:rPr lang="en-US"/>
              <a:pPr/>
              <a:t>‹#›</a:t>
            </a:fld>
            <a:endParaRPr lang="en-US"/>
          </a:p>
        </p:txBody>
      </p:sp>
    </p:spTree>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2B971F1-4DEA-44CF-8BD2-E747C244FA65}" type="slidenum">
              <a:rPr lang="en-US"/>
              <a:pPr/>
              <a:t>‹#›</a:t>
            </a:fld>
            <a:endParaRPr lang="en-US"/>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23B247B-A000-42CD-8279-D3928F7322B9}" type="slidenum">
              <a:rPr lang="en-US"/>
              <a:pPr/>
              <a:t>‹#›</a:t>
            </a:fld>
            <a:endParaRPr lang="en-US"/>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FABB73E-64BD-46C0-B279-A49E170A88DD}" type="slidenum">
              <a:rPr lang="en-US"/>
              <a:pPr/>
              <a:t>‹#›</a:t>
            </a:fld>
            <a:endParaRPr lang="en-US"/>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6D904A3-3A17-409F-A4F7-E5DB162E8D5E}" type="slidenum">
              <a:rPr lang="en-US"/>
              <a:pPr/>
              <a:t>‹#›</a:t>
            </a:fld>
            <a:endParaRPr lang="en-US"/>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5D23607-4C92-46BB-9C55-D94A03F365B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txStyles>
    <p:titleStyle>
      <a:lvl1pPr algn="l" rtl="0" eaLnBrk="1" fontAlgn="base" hangingPunct="1">
        <a:spcBef>
          <a:spcPct val="0"/>
        </a:spcBef>
        <a:spcAft>
          <a:spcPct val="0"/>
        </a:spcAft>
        <a:buClr>
          <a:srgbClr val="000000"/>
        </a:buClr>
        <a:buSzPct val="100000"/>
        <a:defRPr sz="3200">
          <a:solidFill>
            <a:srgbClr val="000000"/>
          </a:solidFill>
          <a:latin typeface="+mj-lt"/>
          <a:ea typeface="+mj-ea"/>
          <a:cs typeface="+mj-cs"/>
        </a:defRPr>
      </a:lvl1pPr>
      <a:lvl2pPr algn="l" rtl="0" eaLnBrk="1" fontAlgn="base" hangingPunct="1">
        <a:spcBef>
          <a:spcPct val="0"/>
        </a:spcBef>
        <a:spcAft>
          <a:spcPct val="0"/>
        </a:spcAft>
        <a:buClr>
          <a:srgbClr val="000000"/>
        </a:buClr>
        <a:buSzPct val="100000"/>
        <a:defRPr sz="3200">
          <a:solidFill>
            <a:srgbClr val="000000"/>
          </a:solidFill>
          <a:latin typeface="Arial" pitchFamily="34" charset="0"/>
          <a:cs typeface="Arial" pitchFamily="34" charset="0"/>
        </a:defRPr>
      </a:lvl2pPr>
      <a:lvl3pPr algn="l" rtl="0" eaLnBrk="1" fontAlgn="base" hangingPunct="1">
        <a:spcBef>
          <a:spcPct val="0"/>
        </a:spcBef>
        <a:spcAft>
          <a:spcPct val="0"/>
        </a:spcAft>
        <a:buClr>
          <a:srgbClr val="000000"/>
        </a:buClr>
        <a:buSzPct val="100000"/>
        <a:defRPr sz="3200">
          <a:solidFill>
            <a:srgbClr val="000000"/>
          </a:solidFill>
          <a:latin typeface="Arial" pitchFamily="34" charset="0"/>
          <a:cs typeface="Arial" pitchFamily="34" charset="0"/>
        </a:defRPr>
      </a:lvl3pPr>
      <a:lvl4pPr algn="l" rtl="0" eaLnBrk="1" fontAlgn="base" hangingPunct="1">
        <a:spcBef>
          <a:spcPct val="0"/>
        </a:spcBef>
        <a:spcAft>
          <a:spcPct val="0"/>
        </a:spcAft>
        <a:buClr>
          <a:srgbClr val="000000"/>
        </a:buClr>
        <a:buSzPct val="100000"/>
        <a:defRPr sz="3200">
          <a:solidFill>
            <a:srgbClr val="000000"/>
          </a:solidFill>
          <a:latin typeface="Arial" pitchFamily="34" charset="0"/>
          <a:cs typeface="Arial" pitchFamily="34" charset="0"/>
        </a:defRPr>
      </a:lvl4pPr>
      <a:lvl5pPr algn="l" rtl="0" eaLnBrk="1" fontAlgn="base" hangingPunct="1">
        <a:spcBef>
          <a:spcPct val="0"/>
        </a:spcBef>
        <a:spcAft>
          <a:spcPct val="0"/>
        </a:spcAft>
        <a:buClr>
          <a:srgbClr val="000000"/>
        </a:buClr>
        <a:buSzPct val="100000"/>
        <a:defRPr sz="3200">
          <a:solidFill>
            <a:srgbClr val="000000"/>
          </a:solidFill>
          <a:latin typeface="Arial" pitchFamily="34" charset="0"/>
          <a:cs typeface="Arial" pitchFamily="34" charset="0"/>
        </a:defRPr>
      </a:lvl5pPr>
      <a:lvl6pPr marL="457200" algn="l" rtl="0" eaLnBrk="1" fontAlgn="base" hangingPunct="1">
        <a:spcBef>
          <a:spcPct val="0"/>
        </a:spcBef>
        <a:spcAft>
          <a:spcPct val="0"/>
        </a:spcAft>
        <a:buClr>
          <a:srgbClr val="000000"/>
        </a:buClr>
        <a:buSzPct val="100000"/>
        <a:defRPr sz="3200">
          <a:solidFill>
            <a:srgbClr val="000000"/>
          </a:solidFill>
          <a:latin typeface="Arial" pitchFamily="34" charset="0"/>
          <a:cs typeface="Arial" pitchFamily="34" charset="0"/>
        </a:defRPr>
      </a:lvl6pPr>
      <a:lvl7pPr marL="914400" algn="l" rtl="0" eaLnBrk="1" fontAlgn="base" hangingPunct="1">
        <a:spcBef>
          <a:spcPct val="0"/>
        </a:spcBef>
        <a:spcAft>
          <a:spcPct val="0"/>
        </a:spcAft>
        <a:buClr>
          <a:srgbClr val="000000"/>
        </a:buClr>
        <a:buSzPct val="100000"/>
        <a:defRPr sz="3200">
          <a:solidFill>
            <a:srgbClr val="000000"/>
          </a:solidFill>
          <a:latin typeface="Arial" pitchFamily="34" charset="0"/>
          <a:cs typeface="Arial" pitchFamily="34" charset="0"/>
        </a:defRPr>
      </a:lvl7pPr>
      <a:lvl8pPr marL="1371600" algn="l" rtl="0" eaLnBrk="1" fontAlgn="base" hangingPunct="1">
        <a:spcBef>
          <a:spcPct val="0"/>
        </a:spcBef>
        <a:spcAft>
          <a:spcPct val="0"/>
        </a:spcAft>
        <a:buClr>
          <a:srgbClr val="000000"/>
        </a:buClr>
        <a:buSzPct val="100000"/>
        <a:defRPr sz="3200">
          <a:solidFill>
            <a:srgbClr val="000000"/>
          </a:solidFill>
          <a:latin typeface="Arial" pitchFamily="34" charset="0"/>
          <a:cs typeface="Arial" pitchFamily="34" charset="0"/>
        </a:defRPr>
      </a:lvl8pPr>
      <a:lvl9pPr marL="1828800" algn="l" rtl="0" eaLnBrk="1" fontAlgn="base" hangingPunct="1">
        <a:spcBef>
          <a:spcPct val="0"/>
        </a:spcBef>
        <a:spcAft>
          <a:spcPct val="0"/>
        </a:spcAft>
        <a:buClr>
          <a:srgbClr val="000000"/>
        </a:buClr>
        <a:buSzPct val="100000"/>
        <a:defRPr sz="3200">
          <a:solidFill>
            <a:srgbClr val="000000"/>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Clr>
          <a:schemeClr val="tx1"/>
        </a:buClr>
        <a:buSzPct val="100000"/>
        <a:buChar char="•"/>
        <a:defRPr sz="2400">
          <a:solidFill>
            <a:srgbClr val="000000"/>
          </a:solidFill>
          <a:latin typeface="+mn-lt"/>
          <a:ea typeface="+mn-ea"/>
          <a:cs typeface="+mn-cs"/>
        </a:defRPr>
      </a:lvl1pPr>
      <a:lvl2pPr marL="742950" indent="-285750" algn="l" rtl="0" eaLnBrk="1" fontAlgn="base" hangingPunct="1">
        <a:spcBef>
          <a:spcPct val="20000"/>
        </a:spcBef>
        <a:spcAft>
          <a:spcPct val="0"/>
        </a:spcAft>
        <a:buClr>
          <a:schemeClr val="tx1"/>
        </a:buClr>
        <a:buSzPct val="100000"/>
        <a:buChar char="–"/>
        <a:defRPr sz="2000">
          <a:solidFill>
            <a:srgbClr val="000000"/>
          </a:solidFill>
          <a:latin typeface="+mn-lt"/>
          <a:cs typeface="+mn-cs"/>
        </a:defRPr>
      </a:lvl2pPr>
      <a:lvl3pPr marL="1143000" indent="-228600" algn="l" rtl="0" eaLnBrk="1" fontAlgn="base" hangingPunct="1">
        <a:spcBef>
          <a:spcPct val="20000"/>
        </a:spcBef>
        <a:spcAft>
          <a:spcPct val="0"/>
        </a:spcAft>
        <a:buClr>
          <a:schemeClr val="tx1"/>
        </a:buClr>
        <a:buSzPct val="100000"/>
        <a:buChar char="•"/>
        <a:defRPr sz="2000">
          <a:solidFill>
            <a:srgbClr val="000000"/>
          </a:solidFill>
          <a:latin typeface="+mn-lt"/>
          <a:cs typeface="+mn-cs"/>
        </a:defRPr>
      </a:lvl3pPr>
      <a:lvl4pPr marL="1600200" indent="-228600" algn="l" rtl="0" eaLnBrk="1" fontAlgn="base" hangingPunct="1">
        <a:spcBef>
          <a:spcPct val="20000"/>
        </a:spcBef>
        <a:spcAft>
          <a:spcPct val="0"/>
        </a:spcAft>
        <a:buClr>
          <a:schemeClr val="tx1"/>
        </a:buClr>
        <a:buSzPct val="100000"/>
        <a:buChar char="–"/>
        <a:defRPr sz="2000">
          <a:solidFill>
            <a:srgbClr val="000000"/>
          </a:solidFill>
          <a:latin typeface="+mn-lt"/>
          <a:cs typeface="+mn-cs"/>
        </a:defRPr>
      </a:lvl4pPr>
      <a:lvl5pPr marL="2057400" indent="-228600" algn="l" rtl="0" eaLnBrk="1" fontAlgn="base" hangingPunct="1">
        <a:spcBef>
          <a:spcPct val="20000"/>
        </a:spcBef>
        <a:spcAft>
          <a:spcPct val="0"/>
        </a:spcAft>
        <a:buClr>
          <a:schemeClr val="tx1"/>
        </a:buClr>
        <a:buSzPct val="100000"/>
        <a:buChar char="»"/>
        <a:defRPr sz="2000">
          <a:solidFill>
            <a:srgbClr val="000000"/>
          </a:solidFill>
          <a:latin typeface="+mn-lt"/>
          <a:cs typeface="+mn-cs"/>
        </a:defRPr>
      </a:lvl5pPr>
      <a:lvl6pPr marL="2514600" indent="-228600" algn="l" rtl="0" eaLnBrk="1" fontAlgn="base" hangingPunct="1">
        <a:spcBef>
          <a:spcPct val="20000"/>
        </a:spcBef>
        <a:spcAft>
          <a:spcPct val="0"/>
        </a:spcAft>
        <a:buClr>
          <a:schemeClr val="tx1"/>
        </a:buClr>
        <a:buSzPct val="100000"/>
        <a:buChar char="»"/>
        <a:defRPr sz="2000">
          <a:solidFill>
            <a:srgbClr val="000000"/>
          </a:solidFill>
          <a:latin typeface="+mn-lt"/>
          <a:cs typeface="+mn-cs"/>
        </a:defRPr>
      </a:lvl6pPr>
      <a:lvl7pPr marL="2971800" indent="-228600" algn="l" rtl="0" eaLnBrk="1" fontAlgn="base" hangingPunct="1">
        <a:spcBef>
          <a:spcPct val="20000"/>
        </a:spcBef>
        <a:spcAft>
          <a:spcPct val="0"/>
        </a:spcAft>
        <a:buClr>
          <a:schemeClr val="tx1"/>
        </a:buClr>
        <a:buSzPct val="100000"/>
        <a:buChar char="»"/>
        <a:defRPr sz="2000">
          <a:solidFill>
            <a:srgbClr val="000000"/>
          </a:solidFill>
          <a:latin typeface="+mn-lt"/>
          <a:cs typeface="+mn-cs"/>
        </a:defRPr>
      </a:lvl7pPr>
      <a:lvl8pPr marL="3429000" indent="-228600" algn="l" rtl="0" eaLnBrk="1" fontAlgn="base" hangingPunct="1">
        <a:spcBef>
          <a:spcPct val="20000"/>
        </a:spcBef>
        <a:spcAft>
          <a:spcPct val="0"/>
        </a:spcAft>
        <a:buClr>
          <a:schemeClr val="tx1"/>
        </a:buClr>
        <a:buSzPct val="100000"/>
        <a:buChar char="»"/>
        <a:defRPr sz="2000">
          <a:solidFill>
            <a:srgbClr val="000000"/>
          </a:solidFill>
          <a:latin typeface="+mn-lt"/>
          <a:cs typeface="+mn-cs"/>
        </a:defRPr>
      </a:lvl8pPr>
      <a:lvl9pPr marL="3886200" indent="-228600" algn="l" rtl="0" eaLnBrk="1" fontAlgn="base" hangingPunct="1">
        <a:spcBef>
          <a:spcPct val="20000"/>
        </a:spcBef>
        <a:spcAft>
          <a:spcPct val="0"/>
        </a:spcAft>
        <a:buClr>
          <a:schemeClr val="tx1"/>
        </a:buClr>
        <a:buSzPct val="100000"/>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rds.yahoo.com/_ylt=A0S020lKWQlNXCYAaWeJzbkF;_ylu=X3oDMTBqOWZvY2xqBHBvcwMyNARzZWMDc3IEdnRpZAM-/SIG=1ntp4hu1a/EXP=1292544714/**http:/images.search.yahoo.com/images/view?back=http://images.search.yahoo.com/search/images?p=pictures+of+down+syndrome&amp;rs=0&amp;b=19&amp;ni=18&amp;ei=UTF-8&amp;vm=r&amp;xargs=0&amp;pstart=1&amp;fr=mcsaoffblock&amp;fr2=tab-web&amp;w=729&amp;h=841&amp;imgurl=www.southbaydownsyndrome.org/attachments/CropImages/1d63475703aee9628a9230a42c47f40e.jpeg&amp;rurl=http://www.southbaydownsyndrome.org/page6.php&amp;size=63KB&amp;name=South+Bay+Down+S...&amp;p=pictures+of+down+syndrome&amp;oid=35cd2a5390715ee6e7128c73554848ee&amp;fr2=tab-web&amp;no=24&amp;tt=12100&amp;b=19&amp;ni=18&amp;sigr=11dvgj48a&amp;sigi=12pfou6v8&amp;sigb=14j9r85tf&amp;.crumb=6icauEiDoxc" TargetMode="External"/><Relationship Id="rId1" Type="http://schemas.openxmlformats.org/officeDocument/2006/relationships/slideLayout" Target="../slideLayouts/slideLayout7.xml"/><Relationship Id="rId4" Type="http://schemas.openxmlformats.org/officeDocument/2006/relationships/image" Target="../media/image6.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2453350" y="1047349"/>
            <a:ext cx="6157990" cy="2841070"/>
          </a:xfrm>
        </p:spPr>
        <p:txBody>
          <a:bodyPr/>
          <a:lstStyle/>
          <a:p>
            <a:r>
              <a:rPr lang="en-US" sz="6000" b="1" dirty="0" smtClean="0">
                <a:effectLst>
                  <a:outerShdw blurRad="38100" dist="38100" dir="2700000" algn="tl">
                    <a:srgbClr val="000000">
                      <a:alpha val="43137"/>
                    </a:srgbClr>
                  </a:outerShdw>
                </a:effectLst>
                <a:latin typeface="Chiller" pitchFamily="82" charset="0"/>
              </a:rPr>
              <a:t>What is a MUTATION?</a:t>
            </a:r>
            <a:endParaRPr lang="en-US" sz="6000" b="1" dirty="0">
              <a:effectLst>
                <a:outerShdw blurRad="38100" dist="38100" dir="2700000" algn="tl">
                  <a:srgbClr val="000000">
                    <a:alpha val="43137"/>
                  </a:srgbClr>
                </a:outerShdw>
              </a:effectLst>
              <a:latin typeface="Chiller" pitchFamily="82" charset="0"/>
            </a:endParaRPr>
          </a:p>
        </p:txBody>
      </p:sp>
      <p:sp>
        <p:nvSpPr>
          <p:cNvPr id="23555" name="Rectangle 3"/>
          <p:cNvSpPr>
            <a:spLocks noGrp="1" noChangeArrowheads="1"/>
          </p:cNvSpPr>
          <p:nvPr>
            <p:ph type="subTitle" idx="1"/>
          </p:nvPr>
        </p:nvSpPr>
        <p:spPr>
          <a:xfrm>
            <a:off x="2701925" y="4580878"/>
            <a:ext cx="4114800" cy="1057922"/>
          </a:xfrm>
        </p:spPr>
        <p:txBody>
          <a:bodyPr/>
          <a:lstStyle/>
          <a:p>
            <a:pPr algn="ctr"/>
            <a:r>
              <a:rPr lang="en-US" dirty="0" smtClean="0"/>
              <a:t>Notes</a:t>
            </a:r>
            <a:endParaRPr lang="en-US" dirty="0"/>
          </a:p>
        </p:txBody>
      </p:sp>
    </p:spTree>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Go to fullsize image">
            <a:hlinkClick r:id="rId2"/>
          </p:cNvPr>
          <p:cNvPicPr>
            <a:picLocks noChangeAspect="1" noChangeArrowheads="1"/>
          </p:cNvPicPr>
          <p:nvPr/>
        </p:nvPicPr>
        <p:blipFill>
          <a:blip r:embed="rId3" cstate="print"/>
          <a:srcRect/>
          <a:stretch>
            <a:fillRect/>
          </a:stretch>
        </p:blipFill>
        <p:spPr bwMode="auto">
          <a:xfrm>
            <a:off x="2451592" y="395626"/>
            <a:ext cx="2058263" cy="2386393"/>
          </a:xfrm>
          <a:prstGeom prst="rect">
            <a:avLst/>
          </a:prstGeom>
          <a:noFill/>
        </p:spPr>
      </p:pic>
      <p:pic>
        <p:nvPicPr>
          <p:cNvPr id="43012" name="Picture 4" descr="http://www.subtelomeres.com/images/content/turner.gif"/>
          <p:cNvPicPr>
            <a:picLocks noChangeAspect="1" noChangeArrowheads="1"/>
          </p:cNvPicPr>
          <p:nvPr/>
        </p:nvPicPr>
        <p:blipFill>
          <a:blip r:embed="rId4" cstate="print"/>
          <a:srcRect/>
          <a:stretch>
            <a:fillRect/>
          </a:stretch>
        </p:blipFill>
        <p:spPr bwMode="auto">
          <a:xfrm>
            <a:off x="4653256" y="3094947"/>
            <a:ext cx="3922574" cy="2893077"/>
          </a:xfrm>
          <a:prstGeom prst="rect">
            <a:avLst/>
          </a:prstGeom>
          <a:noFill/>
        </p:spPr>
      </p:pic>
    </p:spTree>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4800" b="1" dirty="0" smtClean="0">
                <a:latin typeface="Chiller" pitchFamily="82" charset="0"/>
              </a:rPr>
              <a:t>Mutations</a:t>
            </a:r>
            <a:endParaRPr lang="en-US" sz="4800" b="1" dirty="0">
              <a:latin typeface="Chiller" pitchFamily="82" charset="0"/>
            </a:endParaRPr>
          </a:p>
        </p:txBody>
      </p:sp>
      <p:sp>
        <p:nvSpPr>
          <p:cNvPr id="24579" name="Rectangle 3"/>
          <p:cNvSpPr>
            <a:spLocks noGrp="1" noChangeArrowheads="1"/>
          </p:cNvSpPr>
          <p:nvPr>
            <p:ph type="body" idx="1"/>
          </p:nvPr>
        </p:nvSpPr>
        <p:spPr/>
        <p:txBody>
          <a:bodyPr/>
          <a:lstStyle/>
          <a:p>
            <a:pPr lvl="0"/>
            <a:r>
              <a:rPr lang="en-US" sz="2800" dirty="0"/>
              <a:t>Changes in the genetic material (DNA).</a:t>
            </a:r>
          </a:p>
          <a:p>
            <a:pPr lvl="1"/>
            <a:r>
              <a:rPr lang="en-US" sz="2800" dirty="0"/>
              <a:t>Can be caused by a </a:t>
            </a:r>
            <a:r>
              <a:rPr lang="en-US" sz="2800" dirty="0">
                <a:solidFill>
                  <a:srgbClr val="C00000"/>
                </a:solidFill>
              </a:rPr>
              <a:t>mutagen</a:t>
            </a:r>
            <a:r>
              <a:rPr lang="en-US" sz="2800" dirty="0"/>
              <a:t> (chemical agent, Gamma rays, UV </a:t>
            </a:r>
            <a:r>
              <a:rPr lang="en-US" sz="2800" dirty="0" smtClean="0"/>
              <a:t>radiation) or errors in </a:t>
            </a:r>
            <a:r>
              <a:rPr lang="en-US" sz="2800" dirty="0" smtClean="0">
                <a:solidFill>
                  <a:srgbClr val="FF0000"/>
                </a:solidFill>
              </a:rPr>
              <a:t>replication</a:t>
            </a:r>
            <a:r>
              <a:rPr lang="en-US" sz="2800" dirty="0" smtClean="0"/>
              <a:t> or </a:t>
            </a:r>
            <a:r>
              <a:rPr lang="en-US" sz="2800" dirty="0" smtClean="0">
                <a:solidFill>
                  <a:srgbClr val="FF0000"/>
                </a:solidFill>
              </a:rPr>
              <a:t>protein synthesis</a:t>
            </a:r>
          </a:p>
          <a:p>
            <a:r>
              <a:rPr lang="en-US" sz="2800" dirty="0" smtClean="0"/>
              <a:t>Expressed through </a:t>
            </a:r>
            <a:r>
              <a:rPr lang="en-US" sz="2800" dirty="0" smtClean="0">
                <a:solidFill>
                  <a:srgbClr val="7030A0"/>
                </a:solidFill>
              </a:rPr>
              <a:t>protein synthesis</a:t>
            </a:r>
          </a:p>
          <a:p>
            <a:pPr lvl="1"/>
            <a:r>
              <a:rPr lang="en-US" sz="2800" dirty="0" smtClean="0"/>
              <a:t>Transcription</a:t>
            </a:r>
          </a:p>
          <a:p>
            <a:pPr lvl="1"/>
            <a:r>
              <a:rPr lang="en-US" sz="2800" dirty="0" smtClean="0"/>
              <a:t>Translation</a:t>
            </a:r>
          </a:p>
          <a:p>
            <a:pPr marL="0" indent="0">
              <a:buNone/>
            </a:pPr>
            <a:endParaRPr lang="en-US" sz="1800" dirty="0"/>
          </a:p>
          <a:p>
            <a:endParaRPr lang="en-US"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randombar(horizontal)">
                                      <p:cBhvr>
                                        <p:cTn id="7" dur="500"/>
                                        <p:tgtEl>
                                          <p:spTgt spid="24579">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24579">
                                            <p:txEl>
                                              <p:pRg st="1" end="1"/>
                                            </p:txEl>
                                          </p:spTgt>
                                        </p:tgtEl>
                                        <p:attrNameLst>
                                          <p:attrName>style.visibility</p:attrName>
                                        </p:attrNameLst>
                                      </p:cBhvr>
                                      <p:to>
                                        <p:strVal val="visible"/>
                                      </p:to>
                                    </p:set>
                                    <p:animEffect transition="in" filter="randombar(horizontal)">
                                      <p:cBhvr>
                                        <p:cTn id="10" dur="500"/>
                                        <p:tgtEl>
                                          <p:spTgt spid="2457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animEffect transition="in" filter="randombar(horizontal)">
                                      <p:cBhvr>
                                        <p:cTn id="15" dur="500"/>
                                        <p:tgtEl>
                                          <p:spTgt spid="24579">
                                            <p:txEl>
                                              <p:pRg st="2" end="2"/>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24579">
                                            <p:txEl>
                                              <p:pRg st="3" end="3"/>
                                            </p:txEl>
                                          </p:spTgt>
                                        </p:tgtEl>
                                        <p:attrNameLst>
                                          <p:attrName>style.visibility</p:attrName>
                                        </p:attrNameLst>
                                      </p:cBhvr>
                                      <p:to>
                                        <p:strVal val="visible"/>
                                      </p:to>
                                    </p:set>
                                    <p:animEffect transition="in" filter="randombar(horizontal)">
                                      <p:cBhvr>
                                        <p:cTn id="18" dur="500"/>
                                        <p:tgtEl>
                                          <p:spTgt spid="24579">
                                            <p:txEl>
                                              <p:pRg st="3" end="3"/>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24579">
                                            <p:txEl>
                                              <p:pRg st="4" end="4"/>
                                            </p:txEl>
                                          </p:spTgt>
                                        </p:tgtEl>
                                        <p:attrNameLst>
                                          <p:attrName>style.visibility</p:attrName>
                                        </p:attrNameLst>
                                      </p:cBhvr>
                                      <p:to>
                                        <p:strVal val="visible"/>
                                      </p:to>
                                    </p:set>
                                    <p:animEffect transition="in" filter="randombar(horizontal)">
                                      <p:cBhvr>
                                        <p:cTn id="21" dur="5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3673" y="396558"/>
            <a:ext cx="6316662" cy="1143000"/>
          </a:xfrm>
        </p:spPr>
        <p:txBody>
          <a:bodyPr/>
          <a:lstStyle/>
          <a:p>
            <a:r>
              <a:rPr lang="en-US" sz="4800" b="1" dirty="0">
                <a:latin typeface="Chiller" pitchFamily="82" charset="0"/>
              </a:rPr>
              <a:t>Mutations can occur in two different types of cells:</a:t>
            </a:r>
          </a:p>
        </p:txBody>
      </p:sp>
      <p:sp>
        <p:nvSpPr>
          <p:cNvPr id="3" name="Content Placeholder 2"/>
          <p:cNvSpPr>
            <a:spLocks noGrp="1"/>
          </p:cNvSpPr>
          <p:nvPr>
            <p:ph idx="1"/>
          </p:nvPr>
        </p:nvSpPr>
        <p:spPr/>
        <p:txBody>
          <a:bodyPr/>
          <a:lstStyle/>
          <a:p>
            <a:pPr lvl="0"/>
            <a:r>
              <a:rPr lang="en-US" dirty="0"/>
              <a:t>Somatic (body) cells - usually result in killing that body cell </a:t>
            </a:r>
            <a:r>
              <a:rPr lang="en-US" dirty="0" smtClean="0"/>
              <a:t>only</a:t>
            </a:r>
          </a:p>
          <a:p>
            <a:pPr lvl="1"/>
            <a:r>
              <a:rPr lang="en-US" sz="2400" dirty="0" smtClean="0"/>
              <a:t>If </a:t>
            </a:r>
            <a:r>
              <a:rPr lang="en-US" sz="2400" dirty="0"/>
              <a:t>mutation affects regulation of cell cycle = cancer</a:t>
            </a:r>
          </a:p>
          <a:p>
            <a:r>
              <a:rPr lang="en-US" dirty="0"/>
              <a:t> </a:t>
            </a:r>
            <a:r>
              <a:rPr lang="en-US" dirty="0" smtClean="0"/>
              <a:t>Gamete </a:t>
            </a:r>
            <a:r>
              <a:rPr lang="en-US" dirty="0"/>
              <a:t>(sex) cells – can be passed on to </a:t>
            </a:r>
            <a:r>
              <a:rPr lang="en-US" dirty="0" smtClean="0"/>
              <a:t>offspring</a:t>
            </a:r>
          </a:p>
          <a:p>
            <a:pPr lvl="1"/>
            <a:r>
              <a:rPr lang="en-US" sz="2400" dirty="0"/>
              <a:t>There are two types of mutations that can occur in gamete </a:t>
            </a:r>
            <a:r>
              <a:rPr lang="en-US" sz="2400" dirty="0" smtClean="0"/>
              <a:t>cells</a:t>
            </a:r>
          </a:p>
          <a:p>
            <a:pPr lvl="2"/>
            <a:r>
              <a:rPr lang="en-US" sz="2400" dirty="0" smtClean="0"/>
              <a:t>Gene mutations</a:t>
            </a:r>
          </a:p>
          <a:p>
            <a:pPr lvl="2"/>
            <a:r>
              <a:rPr lang="en-US" sz="2400" dirty="0" smtClean="0"/>
              <a:t>Chromosomal mutations</a:t>
            </a:r>
            <a:endParaRPr lang="en-US" sz="2400" dirty="0"/>
          </a:p>
          <a:p>
            <a:endParaRPr lang="en-US"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8" dur="500"/>
                                        <p:tgtEl>
                                          <p:spTgt spid="3">
                                            <p:txEl>
                                              <p:pRg st="3" end="3"/>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1" dur="500"/>
                                        <p:tgtEl>
                                          <p:spTgt spid="3">
                                            <p:txEl>
                                              <p:pRg st="4" end="4"/>
                                            </p:txEl>
                                          </p:spTgt>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5950" y="274638"/>
            <a:ext cx="6694225" cy="1143000"/>
          </a:xfrm>
        </p:spPr>
        <p:txBody>
          <a:bodyPr/>
          <a:lstStyle/>
          <a:p>
            <a:r>
              <a:rPr lang="en-US" sz="4800" b="1" dirty="0" smtClean="0">
                <a:latin typeface="Chiller" pitchFamily="82" charset="0"/>
              </a:rPr>
              <a:t>Gene Mutations</a:t>
            </a:r>
            <a:endParaRPr lang="en-US" sz="4800" b="1" dirty="0">
              <a:latin typeface="Chiller" pitchFamily="82" charset="0"/>
            </a:endParaRPr>
          </a:p>
        </p:txBody>
      </p:sp>
      <p:sp>
        <p:nvSpPr>
          <p:cNvPr id="4" name="Content Placeholder 3"/>
          <p:cNvSpPr>
            <a:spLocks noGrp="1"/>
          </p:cNvSpPr>
          <p:nvPr>
            <p:ph sz="half" idx="2"/>
          </p:nvPr>
        </p:nvSpPr>
        <p:spPr>
          <a:xfrm>
            <a:off x="2263806" y="1600200"/>
            <a:ext cx="6019060" cy="4525963"/>
          </a:xfrm>
        </p:spPr>
        <p:txBody>
          <a:bodyPr/>
          <a:lstStyle/>
          <a:p>
            <a:r>
              <a:rPr lang="en-US" u="sng" dirty="0"/>
              <a:t>Point </a:t>
            </a:r>
            <a:r>
              <a:rPr lang="en-US" u="sng" dirty="0" smtClean="0"/>
              <a:t>Mutation</a:t>
            </a:r>
          </a:p>
          <a:p>
            <a:pPr lvl="1"/>
            <a:r>
              <a:rPr lang="en-US" dirty="0" smtClean="0"/>
              <a:t>A </a:t>
            </a:r>
            <a:r>
              <a:rPr lang="en-US" dirty="0"/>
              <a:t>single point in the DNA sequence is </a:t>
            </a:r>
            <a:r>
              <a:rPr lang="en-US" dirty="0" smtClean="0"/>
              <a:t>affected</a:t>
            </a:r>
          </a:p>
          <a:p>
            <a:pPr lvl="1"/>
            <a:r>
              <a:rPr lang="en-US" sz="2400" dirty="0" smtClean="0"/>
              <a:t>Can </a:t>
            </a:r>
            <a:r>
              <a:rPr lang="en-US" sz="2400" dirty="0"/>
              <a:t>be a </a:t>
            </a:r>
            <a:r>
              <a:rPr lang="en-US" sz="2400" b="1" dirty="0">
                <a:solidFill>
                  <a:srgbClr val="C00000"/>
                </a:solidFill>
              </a:rPr>
              <a:t>substitution</a:t>
            </a:r>
            <a:r>
              <a:rPr lang="en-US" sz="2400" dirty="0"/>
              <a:t> in which one base is changed into another base</a:t>
            </a:r>
            <a:endParaRPr lang="en-US" sz="2400" dirty="0" smtClean="0"/>
          </a:p>
          <a:p>
            <a:pPr>
              <a:buNone/>
            </a:pPr>
            <a:endParaRPr lang="en-US" sz="2400" dirty="0" smtClean="0"/>
          </a:p>
          <a:p>
            <a:pPr>
              <a:buNone/>
            </a:pPr>
            <a:r>
              <a:rPr lang="en-US" sz="2400" dirty="0" smtClean="0"/>
              <a:t>Original:  The fat cat ate the wee rat.</a:t>
            </a:r>
          </a:p>
          <a:p>
            <a:pPr>
              <a:buNone/>
            </a:pPr>
            <a:r>
              <a:rPr lang="en-US" sz="2400" dirty="0" smtClean="0"/>
              <a:t>Mutation: The fat </a:t>
            </a:r>
            <a:r>
              <a:rPr lang="en-US" sz="2400" b="1" dirty="0" smtClean="0"/>
              <a:t>h</a:t>
            </a:r>
            <a:r>
              <a:rPr lang="en-US" sz="2400" dirty="0" smtClean="0"/>
              <a:t>at ate the wee rat.</a:t>
            </a:r>
            <a:endParaRPr lang="en-US" sz="2400"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0" dur="500"/>
                                        <p:tgtEl>
                                          <p:spTgt spid="4">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randombar(horizontal)">
                                      <p:cBhvr>
                                        <p:cTn id="18" dur="5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randombar(horizontal)">
                                      <p:cBhvr>
                                        <p:cTn id="23"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4576" y="265761"/>
            <a:ext cx="6316662" cy="1143000"/>
          </a:xfrm>
        </p:spPr>
        <p:txBody>
          <a:bodyPr/>
          <a:lstStyle/>
          <a:p>
            <a:r>
              <a:rPr lang="en-US" sz="4800" b="1" dirty="0" smtClean="0">
                <a:latin typeface="Chiller" pitchFamily="82" charset="0"/>
              </a:rPr>
              <a:t>Gene Mutations</a:t>
            </a:r>
            <a:endParaRPr lang="en-US" sz="4800" b="1" dirty="0">
              <a:latin typeface="Chiller" pitchFamily="82" charset="0"/>
            </a:endParaRPr>
          </a:p>
        </p:txBody>
      </p:sp>
      <p:sp>
        <p:nvSpPr>
          <p:cNvPr id="3" name="Content Placeholder 2"/>
          <p:cNvSpPr>
            <a:spLocks noGrp="1"/>
          </p:cNvSpPr>
          <p:nvPr>
            <p:ph idx="1"/>
          </p:nvPr>
        </p:nvSpPr>
        <p:spPr>
          <a:xfrm>
            <a:off x="2693989" y="1600200"/>
            <a:ext cx="5624388" cy="4525963"/>
          </a:xfrm>
        </p:spPr>
        <p:txBody>
          <a:bodyPr/>
          <a:lstStyle/>
          <a:p>
            <a:r>
              <a:rPr lang="en-US" u="sng" dirty="0"/>
              <a:t>Frameshift </a:t>
            </a:r>
            <a:r>
              <a:rPr lang="en-US" u="sng" dirty="0" smtClean="0"/>
              <a:t>Mutation</a:t>
            </a:r>
            <a:endParaRPr lang="en-US" dirty="0" smtClean="0"/>
          </a:p>
          <a:p>
            <a:pPr lvl="1"/>
            <a:r>
              <a:rPr lang="en-US" dirty="0" smtClean="0"/>
              <a:t>a </a:t>
            </a:r>
            <a:r>
              <a:rPr lang="en-US" dirty="0"/>
              <a:t>single gene or nitrogen base is deleted or added </a:t>
            </a:r>
            <a:endParaRPr lang="en-US" dirty="0" smtClean="0"/>
          </a:p>
          <a:p>
            <a:pPr>
              <a:buNone/>
            </a:pPr>
            <a:endParaRPr lang="en-US" dirty="0" smtClean="0"/>
          </a:p>
          <a:p>
            <a:pPr>
              <a:buNone/>
            </a:pPr>
            <a:r>
              <a:rPr lang="en-US" dirty="0" smtClean="0"/>
              <a:t>Causes </a:t>
            </a:r>
            <a:r>
              <a:rPr lang="en-US" dirty="0"/>
              <a:t>a shift in the “reading frame” of the genetic message</a:t>
            </a:r>
            <a:endParaRPr lang="en-US" dirty="0" smtClean="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8640" y="186432"/>
            <a:ext cx="7201535" cy="1340527"/>
          </a:xfrm>
        </p:spPr>
        <p:txBody>
          <a:bodyPr/>
          <a:lstStyle/>
          <a:p>
            <a:pPr lvl="1"/>
            <a:r>
              <a:rPr lang="en-US" sz="2800" dirty="0"/>
              <a:t/>
            </a:r>
            <a:br>
              <a:rPr lang="en-US" sz="2800" dirty="0"/>
            </a:br>
            <a:endParaRPr lang="en-US" dirty="0"/>
          </a:p>
        </p:txBody>
      </p:sp>
      <p:sp>
        <p:nvSpPr>
          <p:cNvPr id="3" name="Content Placeholder 2"/>
          <p:cNvSpPr>
            <a:spLocks noGrp="1"/>
          </p:cNvSpPr>
          <p:nvPr>
            <p:ph idx="1"/>
          </p:nvPr>
        </p:nvSpPr>
        <p:spPr>
          <a:xfrm>
            <a:off x="2693988" y="1600200"/>
            <a:ext cx="6326187" cy="5075808"/>
          </a:xfrm>
        </p:spPr>
        <p:txBody>
          <a:bodyPr/>
          <a:lstStyle/>
          <a:p>
            <a:pPr marL="342900" lvl="2" indent="-342900"/>
            <a:r>
              <a:rPr lang="en-US" sz="2400" dirty="0"/>
              <a:t>Can be an</a:t>
            </a:r>
            <a:r>
              <a:rPr lang="en-US" sz="2400" b="1" dirty="0"/>
              <a:t> </a:t>
            </a:r>
            <a:r>
              <a:rPr lang="en-US" sz="2400" b="1" dirty="0">
                <a:solidFill>
                  <a:srgbClr val="C00000"/>
                </a:solidFill>
              </a:rPr>
              <a:t>insertion</a:t>
            </a:r>
            <a:r>
              <a:rPr lang="en-US" sz="2400" b="1" dirty="0"/>
              <a:t> </a:t>
            </a:r>
            <a:r>
              <a:rPr lang="en-US" sz="2400" dirty="0"/>
              <a:t>in which one base is inserted in the DNA sequence</a:t>
            </a:r>
            <a:r>
              <a:rPr lang="en-US" sz="2400" dirty="0" smtClean="0"/>
              <a:t>.</a:t>
            </a:r>
          </a:p>
          <a:p>
            <a:pPr>
              <a:buNone/>
            </a:pPr>
            <a:endParaRPr lang="en-US" dirty="0" smtClean="0"/>
          </a:p>
          <a:p>
            <a:pPr>
              <a:buNone/>
            </a:pPr>
            <a:r>
              <a:rPr lang="en-US" dirty="0" smtClean="0"/>
              <a:t>Original:  The fat cat ate the wee rat.</a:t>
            </a:r>
          </a:p>
          <a:p>
            <a:pPr>
              <a:buNone/>
            </a:pPr>
            <a:r>
              <a:rPr lang="en-US" dirty="0" smtClean="0"/>
              <a:t>Insertion: The fat cat </a:t>
            </a:r>
            <a:r>
              <a:rPr lang="en-US" b="1" dirty="0" smtClean="0"/>
              <a:t>h</a:t>
            </a:r>
            <a:r>
              <a:rPr lang="en-US" dirty="0" smtClean="0"/>
              <a:t>at eth ewe era t.</a:t>
            </a:r>
          </a:p>
          <a:p>
            <a:pPr>
              <a:buNone/>
            </a:pPr>
            <a:endParaRPr lang="en-US" sz="2400" dirty="0"/>
          </a:p>
          <a:p>
            <a:r>
              <a:rPr lang="en-US" dirty="0"/>
              <a:t>Can be a </a:t>
            </a:r>
            <a:r>
              <a:rPr lang="en-US" b="1" dirty="0">
                <a:solidFill>
                  <a:srgbClr val="C00000"/>
                </a:solidFill>
              </a:rPr>
              <a:t>deletion</a:t>
            </a:r>
            <a:r>
              <a:rPr lang="en-US" dirty="0"/>
              <a:t> in which one base is deleted in the DNA sequence</a:t>
            </a:r>
            <a:r>
              <a:rPr lang="en-US" dirty="0" smtClean="0"/>
              <a:t>.</a:t>
            </a:r>
          </a:p>
          <a:p>
            <a:pPr>
              <a:buNone/>
            </a:pPr>
            <a:endParaRPr lang="en-US" dirty="0" smtClean="0"/>
          </a:p>
          <a:p>
            <a:pPr>
              <a:buNone/>
            </a:pPr>
            <a:r>
              <a:rPr lang="en-US" dirty="0" smtClean="0"/>
              <a:t>Original:  The fat cat ate the wee rat.</a:t>
            </a:r>
          </a:p>
          <a:p>
            <a:pPr>
              <a:buNone/>
            </a:pPr>
            <a:r>
              <a:rPr lang="en-US" dirty="0" smtClean="0"/>
              <a:t>Deletion:  The fat </a:t>
            </a:r>
            <a:r>
              <a:rPr lang="en-US" dirty="0" err="1" smtClean="0"/>
              <a:t>ata</a:t>
            </a:r>
            <a:r>
              <a:rPr lang="en-US" dirty="0" smtClean="0"/>
              <a:t> </a:t>
            </a:r>
            <a:r>
              <a:rPr lang="en-US" dirty="0" err="1" smtClean="0"/>
              <a:t>tet</a:t>
            </a:r>
            <a:r>
              <a:rPr lang="en-US" dirty="0" smtClean="0"/>
              <a:t> hew </a:t>
            </a:r>
            <a:r>
              <a:rPr lang="en-US" dirty="0" err="1" smtClean="0"/>
              <a:t>eer</a:t>
            </a:r>
            <a:r>
              <a:rPr lang="en-US" dirty="0" smtClean="0"/>
              <a:t> at.</a:t>
            </a:r>
            <a:endParaRPr lang="en-US" dirty="0"/>
          </a:p>
        </p:txBody>
      </p:sp>
      <p:sp>
        <p:nvSpPr>
          <p:cNvPr id="4" name="Rectangle 3"/>
          <p:cNvSpPr/>
          <p:nvPr/>
        </p:nvSpPr>
        <p:spPr>
          <a:xfrm>
            <a:off x="2324221" y="389374"/>
            <a:ext cx="5600579" cy="769441"/>
          </a:xfrm>
          <a:prstGeom prst="rect">
            <a:avLst/>
          </a:prstGeom>
        </p:spPr>
        <p:txBody>
          <a:bodyPr wrap="square">
            <a:spAutoFit/>
          </a:bodyPr>
          <a:lstStyle/>
          <a:p>
            <a:r>
              <a:rPr lang="en-US" sz="4400" b="1" dirty="0">
                <a:latin typeface="Chiller" pitchFamily="82" charset="0"/>
              </a:rPr>
              <a:t>Gene </a:t>
            </a:r>
            <a:r>
              <a:rPr lang="en-US" sz="4400" b="1" dirty="0" smtClean="0">
                <a:latin typeface="Chiller" pitchFamily="82" charset="0"/>
              </a:rPr>
              <a:t>Mutations:  Frameshift</a:t>
            </a:r>
            <a:endParaRPr lang="en-US" sz="4400" b="1" dirty="0">
              <a:latin typeface="Chiller" pitchFamily="82"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806" y="5461345"/>
            <a:ext cx="6232125" cy="776895"/>
          </a:xfrm>
        </p:spPr>
        <p:txBody>
          <a:bodyPr/>
          <a:lstStyle/>
          <a:p>
            <a:pPr algn="ctr"/>
            <a:r>
              <a:rPr lang="en-US" sz="3600" dirty="0" smtClean="0">
                <a:latin typeface="Chiller" pitchFamily="82" charset="0"/>
              </a:rPr>
              <a:t>Which type of gene mutation </a:t>
            </a:r>
            <a:r>
              <a:rPr lang="en-US" sz="3600" dirty="0" smtClean="0">
                <a:latin typeface="Chiller" pitchFamily="82" charset="0"/>
              </a:rPr>
              <a:t>has </a:t>
            </a:r>
            <a:r>
              <a:rPr lang="en-US" sz="3600" dirty="0" smtClean="0">
                <a:latin typeface="Chiller" pitchFamily="82" charset="0"/>
              </a:rPr>
              <a:t>the greatest effect?</a:t>
            </a:r>
            <a:endParaRPr lang="en-US" sz="3600" dirty="0">
              <a:latin typeface="Chiller" pitchFamily="82" charset="0"/>
            </a:endParaRPr>
          </a:p>
        </p:txBody>
      </p:sp>
      <p:pic>
        <p:nvPicPr>
          <p:cNvPr id="6" name="Picture Placeholder 5" descr="cat polydactyly.jpg"/>
          <p:cNvPicPr>
            <a:picLocks noGrp="1" noChangeAspect="1"/>
          </p:cNvPicPr>
          <p:nvPr>
            <p:ph type="pic" idx="1"/>
          </p:nvPr>
        </p:nvPicPr>
        <p:blipFill>
          <a:blip r:embed="rId2" cstate="print"/>
          <a:srcRect l="6614" r="6614"/>
          <a:stretch>
            <a:fillRect/>
          </a:stretch>
        </p:blipFill>
        <p:spPr>
          <a:xfrm>
            <a:off x="2404846" y="355322"/>
            <a:ext cx="5486400" cy="4114800"/>
          </a:xfrm>
        </p:spPr>
      </p:pic>
      <p:sp>
        <p:nvSpPr>
          <p:cNvPr id="5" name="Rectangle 4"/>
          <p:cNvSpPr/>
          <p:nvPr/>
        </p:nvSpPr>
        <p:spPr>
          <a:xfrm>
            <a:off x="2361462" y="4483626"/>
            <a:ext cx="5557420" cy="553998"/>
          </a:xfrm>
          <a:prstGeom prst="rect">
            <a:avLst/>
          </a:prstGeom>
        </p:spPr>
        <p:txBody>
          <a:bodyPr wrap="square">
            <a:spAutoFit/>
          </a:bodyPr>
          <a:lstStyle/>
          <a:p>
            <a:r>
              <a:rPr lang="en-US" sz="1000" i="1" dirty="0" smtClean="0"/>
              <a:t>Photo: Cat with mitten paw, or feline polydactyly. Cats normally have four claws and one dewclaw. A polydactyl cat has a genetic variation that results in more than the normal number of digits. </a:t>
            </a:r>
            <a:endParaRPr lang="en-US" sz="1000" dirty="0"/>
          </a:p>
        </p:txBody>
      </p:sp>
    </p:spTree>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hypertri-jpg.gif"/>
          <p:cNvPicPr>
            <a:picLocks noGrp="1" noChangeAspect="1"/>
          </p:cNvPicPr>
          <p:nvPr>
            <p:ph type="pic" idx="1"/>
          </p:nvPr>
        </p:nvPicPr>
        <p:blipFill>
          <a:blip r:embed="rId2" cstate="print"/>
          <a:srcRect/>
          <a:stretch>
            <a:fillRect/>
          </a:stretch>
        </p:blipFill>
        <p:spPr>
          <a:xfrm>
            <a:off x="2449235" y="781451"/>
            <a:ext cx="5486400" cy="4114800"/>
          </a:xfrm>
        </p:spPr>
      </p:pic>
      <p:sp>
        <p:nvSpPr>
          <p:cNvPr id="25601" name="Rectangle 1"/>
          <p:cNvSpPr>
            <a:spLocks noChangeArrowheads="1"/>
          </p:cNvSpPr>
          <p:nvPr/>
        </p:nvSpPr>
        <p:spPr bwMode="auto">
          <a:xfrm>
            <a:off x="2219418" y="5064967"/>
            <a:ext cx="6143347"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pitchFamily="34" charset="0"/>
                <a:cs typeface="Arial" pitchFamily="34" charset="0"/>
              </a:rPr>
              <a:t>Hypertrichosis</a:t>
            </a:r>
            <a:r>
              <a:rPr kumimoji="0" lang="en-US" sz="1200" b="0" i="0" u="none" strike="noStrike" cap="none" normalizeH="0" dirty="0" smtClean="0">
                <a:ln>
                  <a:noFill/>
                </a:ln>
                <a:solidFill>
                  <a:schemeClr val="tx1"/>
                </a:solidFill>
                <a:effectLst/>
                <a:latin typeface="Arial" pitchFamily="34" charset="0"/>
                <a:cs typeface="Arial" pitchFamily="34" charset="0"/>
              </a:rPr>
              <a:t> </a:t>
            </a:r>
            <a:r>
              <a:rPr kumimoji="0" lang="en-US" sz="1200" b="0" i="0" u="none" strike="noStrike" cap="none" normalizeH="0" baseline="0" dirty="0" smtClean="0">
                <a:ln>
                  <a:noFill/>
                </a:ln>
                <a:solidFill>
                  <a:schemeClr val="tx1"/>
                </a:solidFill>
                <a:effectLst/>
                <a:latin typeface="Arial" pitchFamily="34" charset="0"/>
                <a:cs typeface="Arial" pitchFamily="34" charset="0"/>
              </a:rPr>
              <a:t>is condition caused by a genetic defect that, “causes the hair growth cycle to run amok. The follicles from which the body hair grows are apparently incapable of switching from the growth phase to the dormant phase, which normally ends in the new hair falling out and the cycle beginning again.” </a:t>
            </a:r>
          </a:p>
        </p:txBody>
      </p:sp>
    </p:spTree>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2784" y="274638"/>
            <a:ext cx="6827391" cy="1143000"/>
          </a:xfrm>
        </p:spPr>
        <p:txBody>
          <a:bodyPr/>
          <a:lstStyle/>
          <a:p>
            <a:r>
              <a:rPr lang="en-US" sz="4000" b="1" dirty="0" smtClean="0">
                <a:latin typeface="Chiller" pitchFamily="82" charset="0"/>
              </a:rPr>
              <a:t>Chromosomal Mutations</a:t>
            </a:r>
            <a:endParaRPr lang="en-US" sz="4000" b="1" dirty="0">
              <a:latin typeface="Chiller" pitchFamily="82" charset="0"/>
            </a:endParaRPr>
          </a:p>
        </p:txBody>
      </p:sp>
      <p:sp>
        <p:nvSpPr>
          <p:cNvPr id="3" name="Content Placeholder 2"/>
          <p:cNvSpPr>
            <a:spLocks noGrp="1"/>
          </p:cNvSpPr>
          <p:nvPr>
            <p:ph idx="1"/>
          </p:nvPr>
        </p:nvSpPr>
        <p:spPr/>
        <p:txBody>
          <a:bodyPr/>
          <a:lstStyle/>
          <a:p>
            <a:pPr marL="342900" lvl="1" indent="-342900">
              <a:buFontTx/>
              <a:buChar char="•"/>
            </a:pPr>
            <a:r>
              <a:rPr lang="en-US" sz="2400" u="sng" dirty="0" smtClean="0"/>
              <a:t>Non-disjunction </a:t>
            </a:r>
            <a:r>
              <a:rPr lang="en-US" sz="2400" dirty="0" smtClean="0">
                <a:solidFill>
                  <a:srgbClr val="C00000"/>
                </a:solidFill>
              </a:rPr>
              <a:t>(Aneuploidy)</a:t>
            </a:r>
            <a:endParaRPr lang="en-US" sz="2400" dirty="0" smtClean="0"/>
          </a:p>
          <a:p>
            <a:pPr marL="742950" lvl="2" indent="-342900"/>
            <a:r>
              <a:rPr lang="en-US" sz="2400" dirty="0" smtClean="0"/>
              <a:t>Means </a:t>
            </a:r>
            <a:r>
              <a:rPr lang="en-US" sz="2400" dirty="0"/>
              <a:t>“not coming apart</a:t>
            </a:r>
            <a:r>
              <a:rPr lang="en-US" sz="2400" dirty="0" smtClean="0"/>
              <a:t>”</a:t>
            </a:r>
          </a:p>
          <a:p>
            <a:pPr marL="742950" lvl="2" indent="-342900"/>
            <a:r>
              <a:rPr lang="en-US" sz="2400" dirty="0" smtClean="0"/>
              <a:t>When </a:t>
            </a:r>
            <a:r>
              <a:rPr lang="en-US" sz="2400" dirty="0"/>
              <a:t>homologous chromosomes fail to separate properly during </a:t>
            </a:r>
            <a:r>
              <a:rPr lang="en-US" sz="2400" dirty="0" smtClean="0"/>
              <a:t>meiosis (anaphase).</a:t>
            </a:r>
          </a:p>
          <a:p>
            <a:pPr marL="0" lvl="1" indent="0">
              <a:buNone/>
            </a:pPr>
            <a:r>
              <a:rPr lang="en-US" sz="2400" dirty="0" smtClean="0">
                <a:solidFill>
                  <a:srgbClr val="C00000"/>
                </a:solidFill>
              </a:rPr>
              <a:t>Monosomy</a:t>
            </a:r>
            <a:r>
              <a:rPr lang="en-US" sz="2400" dirty="0" smtClean="0"/>
              <a:t> </a:t>
            </a:r>
            <a:r>
              <a:rPr lang="en-US" sz="2400" dirty="0"/>
              <a:t>– cell only has 1 (instead of 2/pair) </a:t>
            </a:r>
            <a:r>
              <a:rPr lang="en-US" sz="2400" dirty="0" smtClean="0"/>
              <a:t>chromosomes</a:t>
            </a:r>
          </a:p>
          <a:p>
            <a:pPr marL="0" lvl="1" indent="0">
              <a:buNone/>
            </a:pPr>
            <a:r>
              <a:rPr lang="en-US" sz="2400" dirty="0" smtClean="0">
                <a:solidFill>
                  <a:srgbClr val="C00000"/>
                </a:solidFill>
              </a:rPr>
              <a:t>Trisomy </a:t>
            </a:r>
            <a:r>
              <a:rPr lang="en-US" sz="2400" dirty="0"/>
              <a:t>– cell has 3 (instead of 2/pair) </a:t>
            </a:r>
            <a:r>
              <a:rPr lang="en-US" sz="2400" dirty="0" smtClean="0"/>
              <a:t>chromosomes</a:t>
            </a:r>
          </a:p>
          <a:p>
            <a:pPr marL="0" lvl="1" indent="0">
              <a:buNone/>
            </a:pPr>
            <a:r>
              <a:rPr lang="en-US" sz="2400" dirty="0" smtClean="0">
                <a:solidFill>
                  <a:srgbClr val="C00000"/>
                </a:solidFill>
              </a:rPr>
              <a:t>Polyploidy</a:t>
            </a:r>
            <a:r>
              <a:rPr lang="en-US" sz="2400" dirty="0" smtClean="0"/>
              <a:t> </a:t>
            </a:r>
            <a:r>
              <a:rPr lang="en-US" sz="2400" dirty="0"/>
              <a:t>– cell has </a:t>
            </a:r>
            <a:r>
              <a:rPr lang="en-US" sz="2400" dirty="0" smtClean="0"/>
              <a:t>additional sets </a:t>
            </a:r>
            <a:r>
              <a:rPr lang="en-US" sz="2400" dirty="0"/>
              <a:t>of chromosomes </a:t>
            </a:r>
            <a:endParaRPr lang="en-US" sz="2400" dirty="0" smtClean="0"/>
          </a:p>
          <a:p>
            <a:pPr marL="0" lvl="1" indent="0">
              <a:buNone/>
            </a:pPr>
            <a:r>
              <a:rPr lang="en-US" sz="2400" dirty="0" smtClean="0">
                <a:solidFill>
                  <a:srgbClr val="C00000"/>
                </a:solidFill>
              </a:rPr>
              <a:t>Fragmentation</a:t>
            </a:r>
            <a:r>
              <a:rPr lang="en-US" sz="2400" dirty="0" smtClean="0"/>
              <a:t> </a:t>
            </a:r>
            <a:r>
              <a:rPr lang="en-US" sz="2400" dirty="0"/>
              <a:t>– when part of a chromosome is broken </a:t>
            </a:r>
            <a:r>
              <a:rPr lang="en-US" sz="2400" dirty="0" smtClean="0"/>
              <a:t>off</a:t>
            </a:r>
            <a:endParaRPr lang="en-US" sz="2400"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heme/theme1.xml><?xml version="1.0" encoding="utf-8"?>
<a:theme xmlns:a="http://schemas.openxmlformats.org/drawingml/2006/main" name="0058_slide">
  <a:themeElements>
    <a:clrScheme name="Office Theme 2">
      <a:dk1>
        <a:srgbClr val="000000"/>
      </a:dk1>
      <a:lt1>
        <a:srgbClr val="B2DFEE"/>
      </a:lt1>
      <a:dk2>
        <a:srgbClr val="000000"/>
      </a:dk2>
      <a:lt2>
        <a:srgbClr val="B2B2B2"/>
      </a:lt2>
      <a:accent1>
        <a:srgbClr val="0E5CBD"/>
      </a:accent1>
      <a:accent2>
        <a:srgbClr val="3AB912"/>
      </a:accent2>
      <a:accent3>
        <a:srgbClr val="D5ECF5"/>
      </a:accent3>
      <a:accent4>
        <a:srgbClr val="000000"/>
      </a:accent4>
      <a:accent5>
        <a:srgbClr val="AAB5DB"/>
      </a:accent5>
      <a:accent6>
        <a:srgbClr val="34A70F"/>
      </a:accent6>
      <a:hlink>
        <a:srgbClr val="003242"/>
      </a:hlink>
      <a:folHlink>
        <a:srgbClr val="1557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B2DFEE"/>
        </a:lt1>
        <a:dk2>
          <a:srgbClr val="000000"/>
        </a:dk2>
        <a:lt2>
          <a:srgbClr val="B2B2B2"/>
        </a:lt2>
        <a:accent1>
          <a:srgbClr val="B3EDFF"/>
        </a:accent1>
        <a:accent2>
          <a:srgbClr val="66B3CC"/>
        </a:accent2>
        <a:accent3>
          <a:srgbClr val="D5ECF5"/>
        </a:accent3>
        <a:accent4>
          <a:srgbClr val="000000"/>
        </a:accent4>
        <a:accent5>
          <a:srgbClr val="D6F4FF"/>
        </a:accent5>
        <a:accent6>
          <a:srgbClr val="5CA2B9"/>
        </a:accent6>
        <a:hlink>
          <a:srgbClr val="0C5569"/>
        </a:hlink>
        <a:folHlink>
          <a:srgbClr val="006D99"/>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B2DFEE"/>
        </a:lt1>
        <a:dk2>
          <a:srgbClr val="000000"/>
        </a:dk2>
        <a:lt2>
          <a:srgbClr val="B2B2B2"/>
        </a:lt2>
        <a:accent1>
          <a:srgbClr val="0E5CBD"/>
        </a:accent1>
        <a:accent2>
          <a:srgbClr val="3AB912"/>
        </a:accent2>
        <a:accent3>
          <a:srgbClr val="D5ECF5"/>
        </a:accent3>
        <a:accent4>
          <a:srgbClr val="000000"/>
        </a:accent4>
        <a:accent5>
          <a:srgbClr val="AAB5DB"/>
        </a:accent5>
        <a:accent6>
          <a:srgbClr val="34A70F"/>
        </a:accent6>
        <a:hlink>
          <a:srgbClr val="003242"/>
        </a:hlink>
        <a:folHlink>
          <a:srgbClr val="1557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B2DFEE"/>
        </a:lt1>
        <a:dk2>
          <a:srgbClr val="000000"/>
        </a:dk2>
        <a:lt2>
          <a:srgbClr val="B2B2B2"/>
        </a:lt2>
        <a:accent1>
          <a:srgbClr val="B75314"/>
        </a:accent1>
        <a:accent2>
          <a:srgbClr val="C1760B"/>
        </a:accent2>
        <a:accent3>
          <a:srgbClr val="D5ECF5"/>
        </a:accent3>
        <a:accent4>
          <a:srgbClr val="000000"/>
        </a:accent4>
        <a:accent5>
          <a:srgbClr val="D8B3AA"/>
        </a:accent5>
        <a:accent6>
          <a:srgbClr val="AF6A09"/>
        </a:accent6>
        <a:hlink>
          <a:srgbClr val="004961"/>
        </a:hlink>
        <a:folHlink>
          <a:srgbClr val="650C10"/>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B2DFEE"/>
        </a:lt1>
        <a:dk2>
          <a:srgbClr val="000000"/>
        </a:dk2>
        <a:lt2>
          <a:srgbClr val="B2B2B2"/>
        </a:lt2>
        <a:accent1>
          <a:srgbClr val="1390B8"/>
        </a:accent1>
        <a:accent2>
          <a:srgbClr val="C6C606"/>
        </a:accent2>
        <a:accent3>
          <a:srgbClr val="D5ECF5"/>
        </a:accent3>
        <a:accent4>
          <a:srgbClr val="000000"/>
        </a:accent4>
        <a:accent5>
          <a:srgbClr val="AAC6D8"/>
        </a:accent5>
        <a:accent6>
          <a:srgbClr val="B3B305"/>
        </a:accent6>
        <a:hlink>
          <a:srgbClr val="8F390A"/>
        </a:hlink>
        <a:folHlink>
          <a:srgbClr val="511782"/>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B3EDFF"/>
        </a:accent1>
        <a:accent2>
          <a:srgbClr val="66B3CC"/>
        </a:accent2>
        <a:accent3>
          <a:srgbClr val="FFFFFF"/>
        </a:accent3>
        <a:accent4>
          <a:srgbClr val="000000"/>
        </a:accent4>
        <a:accent5>
          <a:srgbClr val="D6F4FF"/>
        </a:accent5>
        <a:accent6>
          <a:srgbClr val="5CA2B9"/>
        </a:accent6>
        <a:hlink>
          <a:srgbClr val="0C5569"/>
        </a:hlink>
        <a:folHlink>
          <a:srgbClr val="006D99"/>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0E5CBD"/>
        </a:accent1>
        <a:accent2>
          <a:srgbClr val="3AB912"/>
        </a:accent2>
        <a:accent3>
          <a:srgbClr val="FFFFFF"/>
        </a:accent3>
        <a:accent4>
          <a:srgbClr val="000000"/>
        </a:accent4>
        <a:accent5>
          <a:srgbClr val="AAB5DB"/>
        </a:accent5>
        <a:accent6>
          <a:srgbClr val="34A70F"/>
        </a:accent6>
        <a:hlink>
          <a:srgbClr val="003242"/>
        </a:hlink>
        <a:folHlink>
          <a:srgbClr val="1557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B75314"/>
        </a:accent1>
        <a:accent2>
          <a:srgbClr val="C1760B"/>
        </a:accent2>
        <a:accent3>
          <a:srgbClr val="FFFFFF"/>
        </a:accent3>
        <a:accent4>
          <a:srgbClr val="000000"/>
        </a:accent4>
        <a:accent5>
          <a:srgbClr val="D8B3AA"/>
        </a:accent5>
        <a:accent6>
          <a:srgbClr val="AF6A09"/>
        </a:accent6>
        <a:hlink>
          <a:srgbClr val="004961"/>
        </a:hlink>
        <a:folHlink>
          <a:srgbClr val="650C10"/>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1390B8"/>
        </a:accent1>
        <a:accent2>
          <a:srgbClr val="C6C606"/>
        </a:accent2>
        <a:accent3>
          <a:srgbClr val="FFFFFF"/>
        </a:accent3>
        <a:accent4>
          <a:srgbClr val="000000"/>
        </a:accent4>
        <a:accent5>
          <a:srgbClr val="AAC6D8"/>
        </a:accent5>
        <a:accent6>
          <a:srgbClr val="B3B305"/>
        </a:accent6>
        <a:hlink>
          <a:srgbClr val="8F390A"/>
        </a:hlink>
        <a:folHlink>
          <a:srgbClr val="51178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0058_slide</Template>
  <TotalTime>197</TotalTime>
  <Words>424</Words>
  <Application>Microsoft Office PowerPoint</Application>
  <PresentationFormat>On-screen Show (4:3)</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0058_slide</vt:lpstr>
      <vt:lpstr>What is a MUTATION?</vt:lpstr>
      <vt:lpstr>Mutations</vt:lpstr>
      <vt:lpstr>Mutations can occur in two different types of cells:</vt:lpstr>
      <vt:lpstr>Gene Mutations</vt:lpstr>
      <vt:lpstr>Gene Mutations</vt:lpstr>
      <vt:lpstr> </vt:lpstr>
      <vt:lpstr>Which type of gene mutation has the greatest effect?</vt:lpstr>
      <vt:lpstr>PowerPoint Presentation</vt:lpstr>
      <vt:lpstr>Chromosomal Mutations</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MUTATION?</dc:title>
  <dc:creator>GCHS ATC</dc:creator>
  <cp:lastModifiedBy>TRAVIS SCHLAGEL</cp:lastModifiedBy>
  <cp:revision>24</cp:revision>
  <dcterms:created xsi:type="dcterms:W3CDTF">2010-12-15T23:08:20Z</dcterms:created>
  <dcterms:modified xsi:type="dcterms:W3CDTF">2013-02-19T15:05:49Z</dcterms:modified>
</cp:coreProperties>
</file>